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" initials="N" lastIdx="2" clrIdx="0">
    <p:extLst>
      <p:ext uri="{19B8F6BF-5375-455C-9EA6-DF929625EA0E}">
        <p15:presenceInfo xmlns:p15="http://schemas.microsoft.com/office/powerpoint/2012/main" userId="20c1c9678f8129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5T20:38:11.005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97375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75786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374202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64073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3823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22551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57546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17923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59770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81063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989536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13351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77848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26901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163882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96612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38181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E4CB2D-A179-469B-B7E1-88386F7F2935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B3B3-90EE-4487-8E68-7AA3A6B1ED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5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wipe/>
    <p:sndAc>
      <p:stSnd>
        <p:snd r:embed="rId19" name="camera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%CE%95%CE%BA%CE%BC%CE%AC%CE%B8%CE%B7%CF%83%CE%B7_%CE%B3%CE%BB%CF%89%CF%83%CF%83%CF%8E%CE%BD&amp;action=edit&amp;redlink=1" TargetMode="External"/><Relationship Id="rId3" Type="http://schemas.openxmlformats.org/officeDocument/2006/relationships/hyperlink" Target="https://el.wikipedia.org/wiki/26_%CE%A3%CE%B5%CF%80%CF%84%CE%B5%CE%BC%CE%B2%CF%81%CE%AF%CE%BF%CF%85" TargetMode="External"/><Relationship Id="rId7" Type="http://schemas.openxmlformats.org/officeDocument/2006/relationships/hyperlink" Target="https://el.wikipedia.org/wiki/%CE%95%CF%85%CF%81%CF%89%CF%80%CE%B1%CF%8A%CE%BA%CE%AE_%CE%88%CE%BD%CF%89%CF%83%CE%B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3%CF%85%CE%BC%CE%B2%CE%BF%CF%8D%CE%BB%CE%B9%CE%BF_%CF%84%CE%B7%CF%82_%CE%95%CF%85%CF%81%CF%8E%CF%80%CE%B7%CF%82" TargetMode="External"/><Relationship Id="rId5" Type="http://schemas.openxmlformats.org/officeDocument/2006/relationships/hyperlink" Target="https://el.wikipedia.org/w/index.php?title=%CE%95%CF%85%CF%81%CF%89%CF%80%CE%B1%CF%8A%CE%BA%CF%8C_%CE%88%CF%84%CE%BF%CF%82_%CE%93%CE%BB%CF%89%CF%83%CF%83%CF%8E%CE%BD_2001&amp;action=edit&amp;redlink=1" TargetMode="External"/><Relationship Id="rId10" Type="http://schemas.openxmlformats.org/officeDocument/2006/relationships/hyperlink" Target="https://el.wikipedia.org/wiki/%CE%95%CF%85%CF%81%CF%8E%CF%80%CE%B7" TargetMode="External"/><Relationship Id="rId4" Type="http://schemas.openxmlformats.org/officeDocument/2006/relationships/hyperlink" Target="https://el.wikipedia.org/wiki/2001" TargetMode="External"/><Relationship Id="rId9" Type="http://schemas.openxmlformats.org/officeDocument/2006/relationships/hyperlink" Target="https://el.wikipedia.org/w/index.php?title=%CE%A0%CE%BF%CE%BB%CF%85%CE%B3%CE%BB%CF%89%CF%83%CF%83%CE%AF%CE%B1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5%CF%85%CF%81%CF%89%CF%80%CE%B1%CF%8A%CE%BA%CE%AE_%CE%88%CE%BD%CF%89%CF%83%CE%B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2002" TargetMode="External"/><Relationship Id="rId5" Type="http://schemas.openxmlformats.org/officeDocument/2006/relationships/hyperlink" Target="https://el.wikipedia.org/wiki/%CE%92%CE%B1%CF%81%CE%BA%CE%B5%CE%BB%CF%8E%CE%BD%CE%B7" TargetMode="External"/><Relationship Id="rId4" Type="http://schemas.openxmlformats.org/officeDocument/2006/relationships/hyperlink" Target="https://el.wikipedia.org/wiki/%CE%95%CF%85%CF%81%CF%89%CF%80%CE%B1%CF%8A%CE%BA%CF%8C_%CE%A3%CF%85%CE%BC%CE%B2%CE%BF%CF%8D%CE%BB%CE%B9%CE%B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US" dirty="0" err="1"/>
              <a:t>urop</a:t>
            </a:r>
            <a:r>
              <a:rPr lang="de-DE" dirty="0" err="1"/>
              <a:t>äischer</a:t>
            </a:r>
            <a:r>
              <a:rPr lang="de-DE" dirty="0"/>
              <a:t> Tag der Sprachen  2021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n-US" dirty="0" err="1"/>
              <a:t>Grundschule</a:t>
            </a:r>
            <a:r>
              <a:rPr lang="en-US" dirty="0"/>
              <a:t> KALAMARIA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163570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1" y="25191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1462005535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1" y="25191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1828704145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1" y="25191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732703338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28" y="2442253"/>
            <a:ext cx="2560320" cy="3416531"/>
          </a:xfrm>
        </p:spPr>
      </p:pic>
    </p:spTree>
    <p:extLst>
      <p:ext uri="{BB962C8B-B14F-4D97-AF65-F5344CB8AC3E}">
        <p14:creationId xmlns:p14="http://schemas.microsoft.com/office/powerpoint/2010/main" val="115959016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79" y="2442253"/>
            <a:ext cx="4551218" cy="3416531"/>
          </a:xfrm>
        </p:spPr>
      </p:pic>
    </p:spTree>
    <p:extLst>
      <p:ext uri="{BB962C8B-B14F-4D97-AF65-F5344CB8AC3E}">
        <p14:creationId xmlns:p14="http://schemas.microsoft.com/office/powerpoint/2010/main" val="122655801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Brandenburger</a:t>
            </a:r>
            <a:r>
              <a:rPr lang="en-US" dirty="0"/>
              <a:t> Tor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8" y="2260759"/>
            <a:ext cx="5334000" cy="3779520"/>
          </a:xfrm>
        </p:spPr>
      </p:pic>
    </p:spTree>
    <p:extLst>
      <p:ext uri="{BB962C8B-B14F-4D97-AF65-F5344CB8AC3E}">
        <p14:creationId xmlns:p14="http://schemas.microsoft.com/office/powerpoint/2010/main" val="326748039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             September</a:t>
            </a:r>
            <a:r>
              <a:rPr lang="el-GR" dirty="0"/>
              <a:t> 2021</a:t>
            </a:r>
          </a:p>
          <a:p>
            <a:r>
              <a:rPr lang="el-GR" dirty="0"/>
              <a:t>Δραστηριότητα στο μάθημα των Γερμανικών με αφορμή την  </a:t>
            </a:r>
          </a:p>
          <a:p>
            <a:r>
              <a:rPr lang="el-GR" b="1" dirty="0"/>
              <a:t>“ΕΥΡΩΠΑΪΚΗ ΗΜΕΡΑ ΤΩΝ ΓΛΩΣΣΩΝ” </a:t>
            </a:r>
            <a:endParaRPr lang="el-GR" dirty="0"/>
          </a:p>
          <a:p>
            <a:r>
              <a:rPr lang="el-GR" dirty="0"/>
              <a:t> Η </a:t>
            </a:r>
            <a:r>
              <a:rPr lang="el-GR" b="1" u="sng" dirty="0">
                <a:hlinkClick r:id="rId3" tooltip="26 Σεπτεμβρίου"/>
              </a:rPr>
              <a:t>26 η Σεπτεμβρίου</a:t>
            </a:r>
            <a:r>
              <a:rPr lang="el-GR" dirty="0"/>
              <a:t> καθιερώθηκε ως </a:t>
            </a:r>
            <a:r>
              <a:rPr lang="el-GR" b="1" dirty="0"/>
              <a:t>Ευρωπαϊκή Ημέρα Γλωσσών</a:t>
            </a:r>
            <a:r>
              <a:rPr lang="el-GR" dirty="0"/>
              <a:t> στις 6 Δεκεμβρίου </a:t>
            </a:r>
            <a:r>
              <a:rPr lang="el-GR" u="sng" dirty="0">
                <a:hlinkClick r:id="rId4" tooltip="2001"/>
              </a:rPr>
              <a:t>2001</a:t>
            </a:r>
            <a:r>
              <a:rPr lang="el-GR" dirty="0"/>
              <a:t>, στο τέλος του </a:t>
            </a:r>
            <a:r>
              <a:rPr lang="el-GR" b="1" u="sng" dirty="0">
                <a:hlinkClick r:id="rId5" tooltip="Ευρωπαϊκό Έτος Γλωσσών 2001 (δεν έχει γραφτεί ακόμα)"/>
              </a:rPr>
              <a:t>Ευρωπαϊκού Έτους Γλωσσών</a:t>
            </a:r>
            <a:r>
              <a:rPr lang="el-GR" dirty="0"/>
              <a:t>, από το </a:t>
            </a:r>
            <a:r>
              <a:rPr lang="el-GR" b="1" u="sng" dirty="0">
                <a:hlinkClick r:id="rId6" tooltip="Συμβούλιο της Ευρώπης"/>
              </a:rPr>
              <a:t>Συμβούλιο της Ευρώπης</a:t>
            </a:r>
            <a:r>
              <a:rPr lang="el-GR" dirty="0"/>
              <a:t>  , με την υποστήριξη της </a:t>
            </a:r>
            <a:r>
              <a:rPr lang="el-GR" b="1" u="sng" dirty="0">
                <a:hlinkClick r:id="rId7" tooltip="Ευρωπαϊκή Ένωση"/>
              </a:rPr>
              <a:t>Ευρωπαϊκής Ένωσης</a:t>
            </a:r>
            <a:r>
              <a:rPr lang="el-GR" dirty="0"/>
              <a:t>.</a:t>
            </a:r>
          </a:p>
          <a:p>
            <a:r>
              <a:rPr lang="el-GR" dirty="0"/>
              <a:t> Η Ευρωπαϊκή Ημέρα Γλωσσών είναι μια πανευρωπαϊκή εκστρατεία για την προώθηση της </a:t>
            </a:r>
            <a:r>
              <a:rPr lang="el-GR" b="1" u="sng" dirty="0">
                <a:hlinkClick r:id="rId8" tooltip="Εκμάθηση γλωσσών (δεν έχει γραφτεί ακόμα)"/>
              </a:rPr>
              <a:t>εκμάθησης γλωσσών</a:t>
            </a:r>
            <a:r>
              <a:rPr lang="el-GR" dirty="0"/>
              <a:t> και εντάσσεται στην ευρύτερη προσπάθεια της Ευρωπαϊκής Ένωσης και του Συμβουλίου της Ευρώπης για την προώθηση της </a:t>
            </a:r>
            <a:r>
              <a:rPr lang="el-GR" b="1" u="sng" dirty="0">
                <a:hlinkClick r:id="rId9" tooltip="Πολυγλωσσία (δεν έχει γραφτεί ακόμα)"/>
              </a:rPr>
              <a:t>πολυγλωσσίας</a:t>
            </a:r>
            <a:r>
              <a:rPr lang="el-GR" b="1" dirty="0"/>
              <a:t> </a:t>
            </a:r>
            <a:r>
              <a:rPr lang="el-GR" dirty="0"/>
              <a:t>στην </a:t>
            </a:r>
            <a:r>
              <a:rPr lang="el-GR" b="1" u="sng" dirty="0">
                <a:hlinkClick r:id="rId10" tooltip="Ευρώπη"/>
              </a:rPr>
              <a:t>Ευρώπη</a:t>
            </a:r>
            <a:r>
              <a:rPr lang="el-GR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303828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γενικοί στόχοι της ημέρας είναι: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ευαισθητοποιήσει το κοινό για τη σημασία της εκμάθησης γλωσσών και της διαφοροποίησης των γλωσσών που μαθαίνονται με σκοπό την αύξηση της πολυγλωσσίας και της διαπολιτισμικής κατανόησης·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προωθήσει την πλούσια γλωσσική και πολιτιστική ποικιλία της Ευρώπης·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ενθαρρύνει τη δια βίου εκμάθηση γλωσσών μέσα και έξω από το σχολείο.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80271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 πλαίσιο αυτών των στόχων, οι πολίτες της Ευρώπης ενθαρρύνονται να ξεκινήσουν την εκμάθηση μιας γλώσσας ή να αισθάνονται ιδιαίτερα υπερήφανοι για τις υπάρχουσες γλωσσικές τους δεξιότητες. </a:t>
            </a:r>
          </a:p>
          <a:p>
            <a:r>
              <a:rPr lang="el-GR" dirty="0"/>
              <a:t> Η </a:t>
            </a:r>
            <a:r>
              <a:rPr lang="el-GR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Ευρωπαϊκή Ένωση"/>
              </a:rPr>
              <a:t>Ευρωπαϊκή Ένωση</a:t>
            </a:r>
            <a:r>
              <a:rPr lang="el-GR" dirty="0"/>
              <a:t> ακολουθεί μια πολιτική πολυγλωσσίας, τόσο στο τρόπο λειτουργίας των θεσμών της όσο και ως στόχο για τους πολίτες της.</a:t>
            </a:r>
          </a:p>
          <a:p>
            <a:r>
              <a:rPr lang="el-GR" dirty="0"/>
              <a:t> Στη </a:t>
            </a:r>
            <a:r>
              <a:rPr lang="el-GR" b="1" u="sng" dirty="0">
                <a:hlinkClick r:id="rId4" tooltip="Ευρωπαϊκό Συμβούλιο"/>
              </a:rPr>
              <a:t>Σύνοδο Κορυφής της ΕΕ</a:t>
            </a:r>
            <a:r>
              <a:rPr lang="el-GR" dirty="0"/>
              <a:t> της </a:t>
            </a:r>
            <a:r>
              <a:rPr lang="el-GR" b="1" u="sng" dirty="0">
                <a:hlinkClick r:id="rId5" tooltip="Βαρκελώνη"/>
              </a:rPr>
              <a:t>Βαρκελώνης</a:t>
            </a:r>
            <a:r>
              <a:rPr lang="el-GR" b="1" dirty="0"/>
              <a:t> </a:t>
            </a:r>
            <a:r>
              <a:rPr lang="el-GR" dirty="0"/>
              <a:t>το </a:t>
            </a:r>
            <a:r>
              <a:rPr lang="el-GR" b="1" u="sng" dirty="0">
                <a:hlinkClick r:id="rId6" tooltip="2002"/>
              </a:rPr>
              <a:t>2002</a:t>
            </a:r>
            <a:r>
              <a:rPr lang="el-GR" b="1" dirty="0"/>
              <a:t>, </a:t>
            </a:r>
            <a:r>
              <a:rPr lang="el-GR" dirty="0"/>
              <a:t>έθεσε το στόχο τα παιδιά να μαθαίνουν τουλάχιστον δύο ξένες γλώσσες από μικρή ηλικία . Η πολυγλωσσία για την ΕΕ συνδέεται με την κινητικότητα των εργαζομένων και την ευρωπαϊκή οικονομία.</a:t>
            </a:r>
          </a:p>
          <a:p>
            <a:r>
              <a:rPr lang="el-GR" dirty="0"/>
              <a:t>Πηγή : </a:t>
            </a:r>
            <a:r>
              <a:rPr lang="en-US" dirty="0" err="1"/>
              <a:t>wikipedia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92926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Με αφορμή την Ευρωπαϊκή Ημέρα Γλωσσών ασχοληθήκαμε με τα παιδιά στο μάθημα των Γερμανικών με το δέντρο των Ινδοευρωπαϊκών Γλωσσών. Και ειδικότερα εστιάσαμε  σε τρεις οικογένειες:  </a:t>
            </a:r>
          </a:p>
          <a:p>
            <a:r>
              <a:rPr lang="el-GR" b="1" dirty="0"/>
              <a:t>1) Νεολατινικές  γλώσσες ( Γαλλικά, Ιταλικά , Ισπανικά , Ρουμάνικα) </a:t>
            </a:r>
            <a:endParaRPr lang="el-GR" dirty="0"/>
          </a:p>
          <a:p>
            <a:r>
              <a:rPr lang="el-GR" b="1" dirty="0"/>
              <a:t>2) Τευτονικές , ή αλλιώς  Γερμανικές  γλώσσες (Αγγλικά, </a:t>
            </a:r>
            <a:r>
              <a:rPr lang="en-US" b="1" dirty="0"/>
              <a:t>I</a:t>
            </a:r>
            <a:r>
              <a:rPr lang="el-GR" b="1" dirty="0" err="1"/>
              <a:t>ρλανδικά</a:t>
            </a:r>
            <a:r>
              <a:rPr lang="el-GR" b="1" dirty="0"/>
              <a:t> , Γερμανικά</a:t>
            </a:r>
            <a:r>
              <a:rPr lang="en-US" b="1" dirty="0"/>
              <a:t> </a:t>
            </a:r>
            <a:r>
              <a:rPr lang="el-GR" b="1" dirty="0"/>
              <a:t>,  Ολλανδικά, Δανέζικα ,  Σουηδικά ,  Ισλανδικά ,  Νορβηγικά ,  Φλαμανδικά  ) </a:t>
            </a:r>
            <a:endParaRPr lang="el-GR" dirty="0"/>
          </a:p>
          <a:p>
            <a:r>
              <a:rPr lang="el-GR" b="1" dirty="0"/>
              <a:t>3) Σλαβονικές  ή αλλιώς Σλάβικες  γλώσσες  ( Σέρβικα, Βουλγάρικα, Πολωνικά, Τσέχικα , </a:t>
            </a:r>
            <a:r>
              <a:rPr lang="el-GR" b="1" dirty="0" err="1"/>
              <a:t>Ρώσικα</a:t>
            </a:r>
            <a:r>
              <a:rPr lang="el-GR" b="1" dirty="0"/>
              <a:t>,   Ουκρανικά )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04810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Τα παιδιά έγραψαν σε τουβλάκια από χαρτόνι  και σε αερόστατα που τα ζωγράφισαν  λέξεις όπως αγάπη,  φιλία , ειρήνη ,  χαρά  </a:t>
            </a:r>
            <a:r>
              <a:rPr lang="el-GR" b="1" dirty="0" err="1"/>
              <a:t>κ.λ.π</a:t>
            </a:r>
            <a:r>
              <a:rPr lang="el-GR" b="1" dirty="0"/>
              <a:t>.  σε διαφορετικές γλώσσες  και  άρχισαν με τα τουβλάκια από λέξεις να </a:t>
            </a:r>
            <a:r>
              <a:rPr lang="en-US" b="1" dirty="0"/>
              <a:t>“</a:t>
            </a:r>
            <a:r>
              <a:rPr lang="el-GR" b="1" dirty="0"/>
              <a:t>χτίζουν </a:t>
            </a:r>
            <a:r>
              <a:rPr lang="en-US" b="1" dirty="0"/>
              <a:t>“</a:t>
            </a:r>
            <a:r>
              <a:rPr lang="el-GR" b="1" dirty="0"/>
              <a:t> την κενή  μακέτα από την</a:t>
            </a:r>
            <a:endParaRPr lang="en-US" b="1" dirty="0"/>
          </a:p>
          <a:p>
            <a:r>
              <a:rPr lang="el-GR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Πύλη του </a:t>
            </a:r>
            <a:r>
              <a:rPr lang="el-G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Βραδεμβούργου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Brandenburger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Tor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“ </a:t>
            </a:r>
            <a:r>
              <a:rPr lang="el-GR" b="1" dirty="0"/>
              <a:t> αφού προηγουμένως εξηγήσαμε ότι αποτελεί το 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“ έμβλημα “ της πόλης του Βερολίνου.  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326136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Χτίζουμε ιστορικά μνημεία με λέξεις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1" y="25191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258900510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79" y="2442253"/>
            <a:ext cx="4551218" cy="3416531"/>
          </a:xfrm>
        </p:spPr>
      </p:pic>
    </p:spTree>
    <p:extLst>
      <p:ext uri="{BB962C8B-B14F-4D97-AF65-F5344CB8AC3E}">
        <p14:creationId xmlns:p14="http://schemas.microsoft.com/office/powerpoint/2010/main" val="86172936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425</Words>
  <Application>Microsoft Office PowerPoint</Application>
  <PresentationFormat>Ευρεία οθόνη</PresentationFormat>
  <Paragraphs>24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Wingdings 3</vt:lpstr>
      <vt:lpstr>Ιόν</vt:lpstr>
      <vt:lpstr>Εuropäischer Tag der Sprachen  2021</vt:lpstr>
      <vt:lpstr>Brandenburger Tor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Χτίζουμε ιστορικά μνημεία με λέξεις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Εuropäischer Tag der Sprachen  2021</dc:title>
  <dc:creator>New</dc:creator>
  <cp:lastModifiedBy>User</cp:lastModifiedBy>
  <cp:revision>9</cp:revision>
  <dcterms:created xsi:type="dcterms:W3CDTF">2021-10-05T16:43:50Z</dcterms:created>
  <dcterms:modified xsi:type="dcterms:W3CDTF">2021-10-07T08:29:16Z</dcterms:modified>
</cp:coreProperties>
</file>