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6367BA7-C59F-47B2-A734-7EA978B1CFAE}" type="datetimeFigureOut">
              <a:rPr lang="el-GR" smtClean="0"/>
              <a:t>24/5/2022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60EB091-4383-45AB-89B6-2D2108EB61A5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7BA7-C59F-47B2-A734-7EA978B1CFAE}" type="datetimeFigureOut">
              <a:rPr lang="el-GR" smtClean="0"/>
              <a:t>24/5/2022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091-4383-45AB-89B6-2D2108EB61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86367BA7-C59F-47B2-A734-7EA978B1CFAE}" type="datetimeFigureOut">
              <a:rPr lang="el-GR" smtClean="0"/>
              <a:t>24/5/2022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0EB091-4383-45AB-89B6-2D2108EB61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7BA7-C59F-47B2-A734-7EA978B1CFAE}" type="datetimeFigureOut">
              <a:rPr lang="el-GR" smtClean="0"/>
              <a:t>24/5/2022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091-4383-45AB-89B6-2D2108EB61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6367BA7-C59F-47B2-A734-7EA978B1CFAE}" type="datetimeFigureOut">
              <a:rPr lang="el-GR" smtClean="0"/>
              <a:t>24/5/2022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D60EB091-4383-45AB-89B6-2D2108EB61A5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7BA7-C59F-47B2-A734-7EA978B1CFAE}" type="datetimeFigureOut">
              <a:rPr lang="el-GR" smtClean="0"/>
              <a:t>24/5/2022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091-4383-45AB-89B6-2D2108EB61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7BA7-C59F-47B2-A734-7EA978B1CFAE}" type="datetimeFigureOut">
              <a:rPr lang="el-GR" smtClean="0"/>
              <a:t>24/5/2022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091-4383-45AB-89B6-2D2108EB61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7BA7-C59F-47B2-A734-7EA978B1CFAE}" type="datetimeFigureOut">
              <a:rPr lang="el-GR" smtClean="0"/>
              <a:t>24/5/2022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091-4383-45AB-89B6-2D2108EB61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6367BA7-C59F-47B2-A734-7EA978B1CFAE}" type="datetimeFigureOut">
              <a:rPr lang="el-GR" smtClean="0"/>
              <a:t>24/5/2022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091-4383-45AB-89B6-2D2108EB61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7BA7-C59F-47B2-A734-7EA978B1CFAE}" type="datetimeFigureOut">
              <a:rPr lang="el-GR" smtClean="0"/>
              <a:t>24/5/2022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091-4383-45AB-89B6-2D2108EB61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7BA7-C59F-47B2-A734-7EA978B1CFAE}" type="datetimeFigureOut">
              <a:rPr lang="el-GR" smtClean="0"/>
              <a:t>24/5/2022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B091-4383-45AB-89B6-2D2108EB61A5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6367BA7-C59F-47B2-A734-7EA978B1CFAE}" type="datetimeFigureOut">
              <a:rPr lang="el-GR" smtClean="0"/>
              <a:t>24/5/2022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60EB091-4383-45AB-89B6-2D2108EB61A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en.wikipedia.org/wiki/Hohenstaufen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Κάστρο </a:t>
            </a:r>
            <a:r>
              <a:rPr lang="el-GR" dirty="0" err="1"/>
              <a:t>τησ</a:t>
            </a:r>
            <a:r>
              <a:rPr lang="el-GR" dirty="0"/>
              <a:t> </a:t>
            </a:r>
            <a:r>
              <a:rPr lang="el-GR" dirty="0" err="1"/>
              <a:t>Χαϊδελβέργησ</a:t>
            </a:r>
            <a:br>
              <a:rPr lang="el-GR" dirty="0"/>
            </a:br>
            <a:endParaRPr lang="el-GR" dirty="0"/>
          </a:p>
        </p:txBody>
      </p:sp>
      <p:pic>
        <p:nvPicPr>
          <p:cNvPr id="4" name="3 - Εικόνα" descr="th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3643314"/>
            <a:ext cx="2647950" cy="1762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4 - Εικόνα" descr="th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3571876"/>
            <a:ext cx="2647950" cy="1762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5 - Εικόνα" descr="th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59138" y="3571876"/>
            <a:ext cx="2856266" cy="19153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214311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400" b="1" dirty="0"/>
              <a:t>Το Κάστρο </a:t>
            </a:r>
            <a:r>
              <a:rPr lang="el-GR" sz="2400" b="1" dirty="0" err="1"/>
              <a:t>τησ</a:t>
            </a:r>
            <a:r>
              <a:rPr lang="el-GR" sz="2400" b="1" dirty="0"/>
              <a:t> </a:t>
            </a:r>
            <a:r>
              <a:rPr lang="el-GR" sz="2400" dirty="0" err="1"/>
              <a:t>Χ</a:t>
            </a:r>
            <a:r>
              <a:rPr lang="el-GR" sz="2400" b="1" dirty="0" err="1"/>
              <a:t>αϊδελβέργησ</a:t>
            </a:r>
            <a:r>
              <a:rPr lang="el-GR" sz="2400" dirty="0"/>
              <a:t> ( γερμανικά : </a:t>
            </a:r>
            <a:r>
              <a:rPr lang="el-GR" sz="2400" i="1" dirty="0" err="1"/>
              <a:t>Heidelberger</a:t>
            </a:r>
            <a:r>
              <a:rPr lang="el-GR" sz="2400" i="1" dirty="0"/>
              <a:t> </a:t>
            </a:r>
            <a:r>
              <a:rPr lang="el-GR" sz="2400" i="1" dirty="0" err="1"/>
              <a:t>Schloss</a:t>
            </a:r>
            <a:r>
              <a:rPr lang="el-GR" sz="2400" dirty="0"/>
              <a:t> ) είναι ένα ερείπιο στη Γερμανία και ορόσημο της </a:t>
            </a:r>
            <a:r>
              <a:rPr lang="el-GR" sz="2400" dirty="0" err="1"/>
              <a:t>Χαϊδελβέργησ</a:t>
            </a:r>
            <a:r>
              <a:rPr lang="el-GR" sz="2400" dirty="0"/>
              <a:t> . Τα ερείπια του κάστρου είναι από </a:t>
            </a:r>
            <a:r>
              <a:rPr lang="el-GR" sz="2400" dirty="0" err="1"/>
              <a:t>τισ</a:t>
            </a:r>
            <a:r>
              <a:rPr lang="el-GR" sz="2400" dirty="0"/>
              <a:t> πιο </a:t>
            </a:r>
            <a:r>
              <a:rPr lang="el-GR" sz="2400" dirty="0" err="1"/>
              <a:t>σημαντικέσ</a:t>
            </a:r>
            <a:r>
              <a:rPr lang="el-GR" sz="2400" dirty="0"/>
              <a:t> </a:t>
            </a:r>
            <a:r>
              <a:rPr lang="el-GR" sz="2400" dirty="0" err="1"/>
              <a:t>δομέσ</a:t>
            </a:r>
            <a:r>
              <a:rPr lang="el-GR" sz="2400" dirty="0"/>
              <a:t> </a:t>
            </a:r>
            <a:r>
              <a:rPr lang="el-GR" sz="2400" dirty="0" err="1"/>
              <a:t>τησ</a:t>
            </a:r>
            <a:r>
              <a:rPr lang="el-GR" sz="2400" dirty="0"/>
              <a:t> </a:t>
            </a:r>
            <a:r>
              <a:rPr lang="el-GR" sz="2400" dirty="0" err="1"/>
              <a:t>Αναγέννησησ</a:t>
            </a:r>
            <a:r>
              <a:rPr lang="el-GR" sz="2400" dirty="0"/>
              <a:t> βόρεια των Άλπεων.</a:t>
            </a: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>
          <a:xfrm>
            <a:off x="3786182" y="2571744"/>
            <a:ext cx="5114778" cy="110124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l-GR" dirty="0">
                <a:solidFill>
                  <a:srgbClr val="FFFF00"/>
                </a:solidFill>
              </a:rPr>
              <a:t>Το κάστρο έχει ανοικοδομηθεί μόνο εν μέρει από την κατεδάφισή του τον 17ο και 18ο αιώνα. Βρίσκεται 80 μέτρα (260 πόδια) πάνω στο βόρειο τμήμα της πλαγιάς του λόφου </a:t>
            </a:r>
            <a:r>
              <a:rPr lang="el-GR" dirty="0" err="1">
                <a:solidFill>
                  <a:srgbClr val="FFFF00"/>
                </a:solidFill>
              </a:rPr>
              <a:t>Königstuhl</a:t>
            </a:r>
            <a:endParaRPr lang="el-GR" dirty="0">
              <a:solidFill>
                <a:srgbClr val="FFFF00"/>
              </a:solidFill>
            </a:endParaRPr>
          </a:p>
        </p:txBody>
      </p:sp>
      <p:pic>
        <p:nvPicPr>
          <p:cNvPr id="6" name="5 - Εικόνα" descr="th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357430"/>
            <a:ext cx="2647950" cy="1762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6 - TextBox"/>
          <p:cNvSpPr txBox="1"/>
          <p:nvPr/>
        </p:nvSpPr>
        <p:spPr>
          <a:xfrm>
            <a:off x="1928794" y="4286256"/>
            <a:ext cx="6643734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/>
              <a:t>Η παλαιότερη κατασκευή του κάστρου χτίστηκε πριν από το 1214 και αργότερα επεκτάθηκε σε δύο κάστρα γύρω στο 1294. Ωστόσο, το 1537, ένας κεραυνός κατέστρεψε το πάνω κάστρο.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1000100" y="214290"/>
            <a:ext cx="7972234" cy="1895468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l-GR" sz="2400" b="0" dirty="0"/>
              <a:t>Οι </a:t>
            </a:r>
            <a:r>
              <a:rPr lang="el-GR" sz="2400" b="0" dirty="0" err="1"/>
              <a:t>σημερινέσ</a:t>
            </a:r>
            <a:r>
              <a:rPr lang="el-GR" sz="2400" b="0" dirty="0"/>
              <a:t> </a:t>
            </a:r>
            <a:r>
              <a:rPr lang="el-GR" sz="2400" b="0" dirty="0" err="1"/>
              <a:t>κατασκευέσ</a:t>
            </a:r>
            <a:r>
              <a:rPr lang="el-GR" sz="2400" b="0" dirty="0"/>
              <a:t> είχαν επεκταθεί μέχρι το 1650, πριν από ζημιές από </a:t>
            </a:r>
            <a:r>
              <a:rPr lang="el-GR" sz="2400" b="0" dirty="0" err="1"/>
              <a:t>μεταγενέστερουσ</a:t>
            </a:r>
            <a:r>
              <a:rPr lang="el-GR" sz="2400" b="0" dirty="0"/>
              <a:t> </a:t>
            </a:r>
            <a:r>
              <a:rPr lang="el-GR" sz="2400" b="0" dirty="0" err="1"/>
              <a:t>πολέμουσ</a:t>
            </a:r>
            <a:r>
              <a:rPr lang="el-GR" sz="2400" b="0" dirty="0"/>
              <a:t> και πυρκαγιές. Το 1764, </a:t>
            </a:r>
            <a:r>
              <a:rPr lang="el-GR" sz="2400" b="0" dirty="0" err="1"/>
              <a:t>ένασ</a:t>
            </a:r>
            <a:r>
              <a:rPr lang="el-GR" sz="2400" b="0" dirty="0"/>
              <a:t> </a:t>
            </a:r>
            <a:r>
              <a:rPr lang="el-GR" sz="2400" b="0" dirty="0" err="1"/>
              <a:t>άλλοσ</a:t>
            </a:r>
            <a:r>
              <a:rPr lang="el-GR" sz="2400" b="0" dirty="0"/>
              <a:t> </a:t>
            </a:r>
            <a:r>
              <a:rPr lang="el-GR" sz="2400" b="0" dirty="0" err="1"/>
              <a:t>κεραυνόσ</a:t>
            </a:r>
            <a:r>
              <a:rPr lang="el-GR" sz="2400" b="0" dirty="0"/>
              <a:t> προκάλεσε πυρκαγιά που κατέστρεψε μερικά ανακατασκευασμένα τμήματα.</a:t>
            </a: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>
          <a:xfrm>
            <a:off x="1643042" y="4000504"/>
            <a:ext cx="7500958" cy="250033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l-GR" sz="1400" dirty="0">
                <a:solidFill>
                  <a:schemeClr val="tx1"/>
                </a:solidFill>
              </a:rPr>
              <a:t>Η Χαϊδελβέργη αναφέρθηκε για πρώτη φορά το 1196 ως «Χαϊδελβέργη». Το 1155 ο </a:t>
            </a:r>
            <a:r>
              <a:rPr lang="el-GR" sz="1400" dirty="0" err="1">
                <a:solidFill>
                  <a:schemeClr val="tx1"/>
                </a:solidFill>
              </a:rPr>
              <a:t>Κόνραντ</a:t>
            </a:r>
            <a:r>
              <a:rPr lang="el-GR" sz="1400" dirty="0">
                <a:solidFill>
                  <a:schemeClr val="tx1"/>
                </a:solidFill>
              </a:rPr>
              <a:t> του Χοενστάουφεν έγινε Κόμης Παλατίνος από τον ετεροθαλή αδελφό του </a:t>
            </a:r>
            <a:r>
              <a:rPr lang="el-GR" sz="1400" dirty="0" err="1">
                <a:solidFill>
                  <a:schemeClr val="tx1"/>
                </a:solidFill>
              </a:rPr>
              <a:t>Φρειδερίκ</a:t>
            </a:r>
            <a:r>
              <a:rPr lang="de-DE" sz="1400" dirty="0">
                <a:solidFill>
                  <a:schemeClr val="tx1"/>
                </a:solidFill>
              </a:rPr>
              <a:t>o </a:t>
            </a:r>
            <a:r>
              <a:rPr lang="el-GR" sz="1400" dirty="0">
                <a:solidFill>
                  <a:schemeClr val="tx1"/>
                </a:solidFill>
              </a:rPr>
              <a:t>Μπαρμπαρόσα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el-GR" sz="1400" dirty="0">
                <a:solidFill>
                  <a:schemeClr val="tx1"/>
                </a:solidFill>
              </a:rPr>
              <a:t>και η περιοχή έγινε γνωστή ως Εκλογικό Παλατινάτο .  Ο ισχυρισμός ότι η κύρια κατοικία του </a:t>
            </a:r>
            <a:r>
              <a:rPr lang="el-GR" sz="1400" dirty="0" err="1">
                <a:solidFill>
                  <a:schemeClr val="tx1"/>
                </a:solidFill>
              </a:rPr>
              <a:t>Conrad</a:t>
            </a:r>
            <a:r>
              <a:rPr lang="el-GR" sz="1400" dirty="0">
                <a:solidFill>
                  <a:schemeClr val="tx1"/>
                </a:solidFill>
              </a:rPr>
              <a:t> ήταν στο </a:t>
            </a:r>
            <a:r>
              <a:rPr lang="el-GR" sz="1400" dirty="0" err="1">
                <a:solidFill>
                  <a:schemeClr val="tx1"/>
                </a:solidFill>
              </a:rPr>
              <a:t>Schlossberg</a:t>
            </a:r>
            <a:r>
              <a:rPr lang="el-GR" sz="1400" dirty="0">
                <a:solidFill>
                  <a:schemeClr val="tx1"/>
                </a:solidFill>
              </a:rPr>
              <a:t> (Λόφος του Κάστρου), γνωστό ως </a:t>
            </a:r>
            <a:r>
              <a:rPr lang="el-GR" sz="1400" dirty="0" err="1">
                <a:solidFill>
                  <a:schemeClr val="tx1"/>
                </a:solidFill>
              </a:rPr>
              <a:t>Jettenbühl</a:t>
            </a:r>
            <a:r>
              <a:rPr lang="el-GR" sz="1400" dirty="0">
                <a:solidFill>
                  <a:schemeClr val="tx1"/>
                </a:solidFill>
              </a:rPr>
              <a:t>, δεν μπορεί να τεκμηριωθεί. Το όνομα «</a:t>
            </a:r>
            <a:r>
              <a:rPr lang="el-GR" sz="1400" dirty="0" err="1">
                <a:solidFill>
                  <a:schemeClr val="tx1"/>
                </a:solidFill>
              </a:rPr>
              <a:t>Jettenbühl</a:t>
            </a:r>
            <a:r>
              <a:rPr lang="el-GR" sz="1400" dirty="0">
                <a:solidFill>
                  <a:schemeClr val="tx1"/>
                </a:solidFill>
              </a:rPr>
              <a:t>» προέρχεται από τον μάντη </a:t>
            </a:r>
            <a:r>
              <a:rPr lang="el-GR" sz="1400" dirty="0" err="1">
                <a:solidFill>
                  <a:schemeClr val="tx1"/>
                </a:solidFill>
              </a:rPr>
              <a:t>Jetta</a:t>
            </a:r>
            <a:r>
              <a:rPr lang="el-GR" sz="1400" dirty="0">
                <a:solidFill>
                  <a:schemeClr val="tx1"/>
                </a:solidFill>
              </a:rPr>
              <a:t>, ο οποίος λέγεται ότι ζούσε εκεί. Συνδέεται επίσης με το </a:t>
            </a:r>
            <a:r>
              <a:rPr lang="el-GR" sz="1400" dirty="0" err="1">
                <a:solidFill>
                  <a:schemeClr val="tx1"/>
                </a:solidFill>
              </a:rPr>
              <a:t>Wolfsbrunnen</a:t>
            </a:r>
            <a:r>
              <a:rPr lang="el-GR" sz="1400" dirty="0">
                <a:solidFill>
                  <a:schemeClr val="tx1"/>
                </a:solidFill>
              </a:rPr>
              <a:t> (Η Άνοιξη του Λύκου) και το </a:t>
            </a:r>
            <a:r>
              <a:rPr lang="el-GR" sz="1400" dirty="0" err="1">
                <a:solidFill>
                  <a:schemeClr val="tx1"/>
                </a:solidFill>
              </a:rPr>
              <a:t>Heidenloch</a:t>
            </a:r>
            <a:r>
              <a:rPr lang="el-GR" sz="1400" dirty="0">
                <a:solidFill>
                  <a:schemeClr val="tx1"/>
                </a:solidFill>
              </a:rPr>
              <a:t> (Πηγάδι των Ερετών). Η πρώτη αναφορά ενός κάστρου στη Χαϊδελβέργη (Λατινικά: " </a:t>
            </a:r>
            <a:r>
              <a:rPr lang="el-GR" sz="1400" i="1" dirty="0" err="1">
                <a:solidFill>
                  <a:schemeClr val="tx1"/>
                </a:solidFill>
              </a:rPr>
              <a:t>castrum</a:t>
            </a:r>
            <a:r>
              <a:rPr lang="el-GR" sz="1400" i="1" dirty="0">
                <a:solidFill>
                  <a:schemeClr val="tx1"/>
                </a:solidFill>
              </a:rPr>
              <a:t> </a:t>
            </a:r>
            <a:r>
              <a:rPr lang="el-GR" sz="1400" i="1" dirty="0" err="1">
                <a:solidFill>
                  <a:schemeClr val="tx1"/>
                </a:solidFill>
              </a:rPr>
              <a:t>in</a:t>
            </a:r>
            <a:r>
              <a:rPr lang="el-GR" sz="1400" i="1" dirty="0">
                <a:solidFill>
                  <a:schemeClr val="tx1"/>
                </a:solidFill>
              </a:rPr>
              <a:t> </a:t>
            </a:r>
            <a:r>
              <a:rPr lang="el-GR" sz="1400" i="1" dirty="0" err="1">
                <a:solidFill>
                  <a:schemeClr val="tx1"/>
                </a:solidFill>
              </a:rPr>
              <a:t>Heidelberg</a:t>
            </a:r>
            <a:r>
              <a:rPr lang="el-GR" sz="1400" i="1" dirty="0">
                <a:solidFill>
                  <a:schemeClr val="tx1"/>
                </a:solidFill>
              </a:rPr>
              <a:t> </a:t>
            </a:r>
            <a:r>
              <a:rPr lang="el-GR" sz="1400" i="1" dirty="0" err="1">
                <a:solidFill>
                  <a:schemeClr val="tx1"/>
                </a:solidFill>
              </a:rPr>
              <a:t>cum</a:t>
            </a:r>
            <a:r>
              <a:rPr lang="el-GR" sz="1400" i="1" dirty="0">
                <a:solidFill>
                  <a:schemeClr val="tx1"/>
                </a:solidFill>
              </a:rPr>
              <a:t> </a:t>
            </a:r>
            <a:r>
              <a:rPr lang="el-GR" sz="1400" i="1" dirty="0" err="1">
                <a:solidFill>
                  <a:schemeClr val="tx1"/>
                </a:solidFill>
              </a:rPr>
              <a:t>burgo</a:t>
            </a:r>
            <a:r>
              <a:rPr lang="el-GR" sz="1400" i="1" dirty="0">
                <a:solidFill>
                  <a:schemeClr val="tx1"/>
                </a:solidFill>
              </a:rPr>
              <a:t> </a:t>
            </a:r>
            <a:r>
              <a:rPr lang="el-GR" sz="1400" i="1" dirty="0" err="1">
                <a:solidFill>
                  <a:schemeClr val="tx1"/>
                </a:solidFill>
              </a:rPr>
              <a:t>ipsius</a:t>
            </a:r>
            <a:r>
              <a:rPr lang="el-GR" sz="1400" i="1" dirty="0">
                <a:solidFill>
                  <a:schemeClr val="tx1"/>
                </a:solidFill>
              </a:rPr>
              <a:t> </a:t>
            </a:r>
            <a:r>
              <a:rPr lang="el-GR" sz="1400" i="1" dirty="0" err="1">
                <a:solidFill>
                  <a:schemeClr val="tx1"/>
                </a:solidFill>
              </a:rPr>
              <a:t>castri</a:t>
            </a:r>
            <a:r>
              <a:rPr lang="el-GR" sz="1400" dirty="0">
                <a:solidFill>
                  <a:schemeClr val="tx1"/>
                </a:solidFill>
              </a:rPr>
              <a:t> ") είναι το 1214, όταν ο Λουδοβίκος </a:t>
            </a:r>
            <a:r>
              <a:rPr lang="el-GR" sz="1400" dirty="0" err="1">
                <a:solidFill>
                  <a:schemeClr val="tx1"/>
                </a:solidFill>
              </a:rPr>
              <a:t>Α,του</a:t>
            </a:r>
            <a:r>
              <a:rPr lang="el-GR" sz="1400" dirty="0">
                <a:solidFill>
                  <a:schemeClr val="tx1"/>
                </a:solidFill>
              </a:rPr>
              <a:t> Οίκου </a:t>
            </a:r>
            <a:r>
              <a:rPr lang="el-GR" sz="1400" dirty="0" err="1">
                <a:solidFill>
                  <a:schemeClr val="tx1"/>
                </a:solidFill>
              </a:rPr>
              <a:t>Wittelsbach</a:t>
            </a:r>
            <a:r>
              <a:rPr lang="el-GR" sz="1400" dirty="0">
                <a:solidFill>
                  <a:schemeClr val="tx1"/>
                </a:solidFill>
              </a:rPr>
              <a:t> το παρέλαβε από τον αυτοκράτορα </a:t>
            </a:r>
            <a:r>
              <a:rPr lang="el-GR" sz="1400" dirty="0" err="1">
                <a:solidFill>
                  <a:schemeClr val="tx1"/>
                </a:solidFill>
                <a:hlinkClick r:id="rId2" tooltip="Hohenstaufen"/>
              </a:rPr>
              <a:t>Hohenstaufe</a:t>
            </a:r>
            <a:r>
              <a:rPr lang="de-DE" sz="1400" dirty="0">
                <a:solidFill>
                  <a:schemeClr val="tx1"/>
                </a:solidFill>
                <a:hlinkClick r:id="rId2" tooltip="Hohenstaufen"/>
              </a:rPr>
              <a:t>n</a:t>
            </a:r>
            <a:r>
              <a:rPr lang="el-GR" sz="1400" dirty="0">
                <a:solidFill>
                  <a:schemeClr val="tx1"/>
                </a:solidFill>
                <a:hlinkClick r:id="rId2" tooltip="Hohenstaufen"/>
              </a:rPr>
              <a:t> </a:t>
            </a:r>
            <a:r>
              <a:rPr lang="el-GR" sz="1400" dirty="0" err="1">
                <a:solidFill>
                  <a:schemeClr val="tx1"/>
                </a:solidFill>
              </a:rPr>
              <a:t>Friedrich</a:t>
            </a:r>
            <a:r>
              <a:rPr lang="el-GR" sz="1400" dirty="0">
                <a:solidFill>
                  <a:schemeClr val="tx1"/>
                </a:solidFill>
              </a:rPr>
              <a:t> II . Η τελευταία αναφορά για ένα μόνο κάστρο είναι το 1294. Σε άλλο έγγραφο του 1303 αναφέρονται για πρώτη φορά δύο κάστρα:</a:t>
            </a:r>
          </a:p>
        </p:txBody>
      </p:sp>
      <p:pic>
        <p:nvPicPr>
          <p:cNvPr id="6" name="5 - Εικόνα" descr="th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285992"/>
            <a:ext cx="2291212" cy="12858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</a:t>
            </a:r>
            <a:r>
              <a:rPr lang="el-GR" dirty="0" err="1"/>
              <a:t>υκαρούδης</a:t>
            </a:r>
            <a:r>
              <a:rPr lang="el-GR" dirty="0"/>
              <a:t> Βάιος </a:t>
            </a:r>
          </a:p>
          <a:p>
            <a:r>
              <a:rPr lang="el-GR" dirty="0" err="1"/>
              <a:t>Πελεκάνης</a:t>
            </a:r>
            <a:r>
              <a:rPr lang="el-GR" dirty="0"/>
              <a:t> Βασίλης </a:t>
            </a:r>
          </a:p>
        </p:txBody>
      </p:sp>
    </p:spTree>
    <p:extLst>
      <p:ext uri="{BB962C8B-B14F-4D97-AF65-F5344CB8AC3E}">
        <p14:creationId xmlns:p14="http://schemas.microsoft.com/office/powerpoint/2010/main" val="1712421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</TotalTime>
  <Words>306</Words>
  <Application>Microsoft Office PowerPoint</Application>
  <PresentationFormat>Προβολή στην οθόνη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Trebuchet MS</vt:lpstr>
      <vt:lpstr>Wingdings</vt:lpstr>
      <vt:lpstr>Wingdings 2</vt:lpstr>
      <vt:lpstr>Αφθονία</vt:lpstr>
      <vt:lpstr>Κάστρο τησ Χαϊδελβέργησ </vt:lpstr>
      <vt:lpstr>Το Κάστρο τησ Χαϊδελβέργησ ( γερμανικά : Heidelberger Schloss ) είναι ένα ερείπιο στη Γερμανία και ορόσημο της Χαϊδελβέργησ . Τα ερείπια του κάστρου είναι από τισ πιο σημαντικέσ δομέσ τησ Αναγέννησησ βόρεια των Άλπεων.</vt:lpstr>
      <vt:lpstr>Οι σημερινέσ κατασκευέσ είχαν επεκταθεί μέχρι το 1650, πριν από ζημιές από μεταγενέστερουσ πολέμουσ και πυρκαγιές. Το 1764, ένασ άλλοσ κεραυνόσ προκάλεσε πυρκαγιά που κατέστρεψε μερικά ανακατασκευασμένα τμήματα.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Vasilis</dc:creator>
  <cp:lastModifiedBy>User</cp:lastModifiedBy>
  <cp:revision>5</cp:revision>
  <dcterms:created xsi:type="dcterms:W3CDTF">2022-03-14T14:51:36Z</dcterms:created>
  <dcterms:modified xsi:type="dcterms:W3CDTF">2022-05-24T08:22:26Z</dcterms:modified>
</cp:coreProperties>
</file>